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975B-8670-4C2C-94A6-CF37FE240563}" type="datetimeFigureOut">
              <a:rPr lang="it-IT" smtClean="0"/>
              <a:t>01/12/2023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6619-FE98-4D15-89D0-71A7E3A3B2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0272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975B-8670-4C2C-94A6-CF37FE240563}" type="datetimeFigureOut">
              <a:rPr lang="it-IT" smtClean="0"/>
              <a:t>01/12/2023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6619-FE98-4D15-89D0-71A7E3A3B2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1079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975B-8670-4C2C-94A6-CF37FE240563}" type="datetimeFigureOut">
              <a:rPr lang="it-IT" smtClean="0"/>
              <a:t>01/12/2023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6619-FE98-4D15-89D0-71A7E3A3B2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731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975B-8670-4C2C-94A6-CF37FE240563}" type="datetimeFigureOut">
              <a:rPr lang="it-IT" smtClean="0"/>
              <a:t>01/12/2023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6619-FE98-4D15-89D0-71A7E3A3B2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7794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975B-8670-4C2C-94A6-CF37FE240563}" type="datetimeFigureOut">
              <a:rPr lang="it-IT" smtClean="0"/>
              <a:t>01/12/2023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6619-FE98-4D15-89D0-71A7E3A3B2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3984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975B-8670-4C2C-94A6-CF37FE240563}" type="datetimeFigureOut">
              <a:rPr lang="it-IT" smtClean="0"/>
              <a:t>01/12/2023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6619-FE98-4D15-89D0-71A7E3A3B2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1596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975B-8670-4C2C-94A6-CF37FE240563}" type="datetimeFigureOut">
              <a:rPr lang="it-IT" smtClean="0"/>
              <a:t>01/12/2023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6619-FE98-4D15-89D0-71A7E3A3B2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8435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975B-8670-4C2C-94A6-CF37FE240563}" type="datetimeFigureOut">
              <a:rPr lang="it-IT" smtClean="0"/>
              <a:t>01/12/2023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6619-FE98-4D15-89D0-71A7E3A3B2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5116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975B-8670-4C2C-94A6-CF37FE240563}" type="datetimeFigureOut">
              <a:rPr lang="it-IT" smtClean="0"/>
              <a:t>01/12/2023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6619-FE98-4D15-89D0-71A7E3A3B2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2845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975B-8670-4C2C-94A6-CF37FE240563}" type="datetimeFigureOut">
              <a:rPr lang="it-IT" smtClean="0"/>
              <a:t>01/12/2023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6619-FE98-4D15-89D0-71A7E3A3B2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376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975B-8670-4C2C-94A6-CF37FE240563}" type="datetimeFigureOut">
              <a:rPr lang="it-IT" smtClean="0"/>
              <a:t>01/12/2023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D6619-FE98-4D15-89D0-71A7E3A3B2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105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D975B-8670-4C2C-94A6-CF37FE240563}" type="datetimeFigureOut">
              <a:rPr lang="it-IT" smtClean="0"/>
              <a:t>01/12/2023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D6619-FE98-4D15-89D0-71A7E3A3B2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396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rrotondato 1"/>
          <p:cNvSpPr/>
          <p:nvPr/>
        </p:nvSpPr>
        <p:spPr bwMode="auto">
          <a:xfrm>
            <a:off x="5779712" y="1520058"/>
            <a:ext cx="2460898" cy="115353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 anchorCtr="0"/>
          <a:lstStyle/>
          <a:p>
            <a:pPr algn="ctr"/>
            <a:r>
              <a:rPr lang="it-IT" sz="1400" b="1" dirty="0">
                <a:latin typeface="+mj-lt"/>
              </a:rPr>
              <a:t>Posizione organizzativa</a:t>
            </a:r>
          </a:p>
          <a:p>
            <a:pPr algn="ctr">
              <a:defRPr/>
            </a:pPr>
            <a:r>
              <a:rPr lang="it-IT" sz="1600" b="1" dirty="0">
                <a:latin typeface="+mj-lt"/>
              </a:rPr>
              <a:t>Gestione bilancio, controllo di ragioneria e attività di economato</a:t>
            </a:r>
          </a:p>
        </p:txBody>
      </p:sp>
      <p:sp>
        <p:nvSpPr>
          <p:cNvPr id="6" name="Rettangolo arrotondato 13"/>
          <p:cNvSpPr>
            <a:spLocks noChangeArrowheads="1"/>
          </p:cNvSpPr>
          <p:nvPr/>
        </p:nvSpPr>
        <p:spPr bwMode="auto">
          <a:xfrm>
            <a:off x="601131" y="1011188"/>
            <a:ext cx="1758136" cy="1117437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it-IT" sz="1400" b="1" dirty="0">
                <a:latin typeface="+mj-lt"/>
              </a:rPr>
              <a:t>Incarichi esterni</a:t>
            </a:r>
          </a:p>
          <a:p>
            <a:pPr algn="ctr" eaLnBrk="1" hangingPunct="1">
              <a:defRPr/>
            </a:pPr>
            <a:r>
              <a:rPr lang="it-IT" sz="1400" b="1" dirty="0">
                <a:solidFill>
                  <a:schemeClr val="tx1"/>
                </a:solidFill>
                <a:latin typeface="+mj-lt"/>
              </a:rPr>
              <a:t>Veterinario; </a:t>
            </a:r>
            <a:r>
              <a:rPr lang="it-IT" sz="1400" b="1" dirty="0">
                <a:latin typeface="+mj-lt"/>
              </a:rPr>
              <a:t>Sicurezza </a:t>
            </a:r>
            <a:endParaRPr lang="it-IT" sz="1400" b="1" dirty="0" smtClean="0">
              <a:latin typeface="+mj-lt"/>
            </a:endParaRPr>
          </a:p>
          <a:p>
            <a:pPr algn="ctr" eaLnBrk="1" hangingPunct="1">
              <a:defRPr/>
            </a:pPr>
            <a:r>
              <a:rPr lang="it-IT" sz="1400" b="1" dirty="0" smtClean="0">
                <a:latin typeface="+mj-lt"/>
              </a:rPr>
              <a:t>(</a:t>
            </a:r>
            <a:r>
              <a:rPr lang="it-IT" sz="1400" b="1" dirty="0">
                <a:latin typeface="+mj-lt"/>
              </a:rPr>
              <a:t>RSPP e MC)</a:t>
            </a:r>
          </a:p>
        </p:txBody>
      </p:sp>
      <p:sp>
        <p:nvSpPr>
          <p:cNvPr id="8" name="Rettangolo arrotondato 7"/>
          <p:cNvSpPr/>
          <p:nvPr/>
        </p:nvSpPr>
        <p:spPr bwMode="auto">
          <a:xfrm>
            <a:off x="5583352" y="3395084"/>
            <a:ext cx="2657258" cy="10182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it-IT" sz="1400" b="1" dirty="0"/>
              <a:t>Struttura stabile</a:t>
            </a:r>
          </a:p>
          <a:p>
            <a:pPr algn="ctr">
              <a:defRPr/>
            </a:pPr>
            <a:r>
              <a:rPr lang="it-IT" sz="1600" dirty="0"/>
              <a:t>Ufficio polizia giudiziaria e amministrativa</a:t>
            </a:r>
            <a:endParaRPr lang="it-IT" sz="1600" dirty="0">
              <a:latin typeface="+mj-lt"/>
            </a:endParaRPr>
          </a:p>
        </p:txBody>
      </p:sp>
      <p:sp>
        <p:nvSpPr>
          <p:cNvPr id="9" name="Rettangolo arrotondato 8"/>
          <p:cNvSpPr/>
          <p:nvPr/>
        </p:nvSpPr>
        <p:spPr bwMode="auto">
          <a:xfrm>
            <a:off x="3326497" y="3395087"/>
            <a:ext cx="1934762" cy="101822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it-IT" sz="1400" b="1" dirty="0"/>
              <a:t>Struttura stabile</a:t>
            </a:r>
          </a:p>
          <a:p>
            <a:pPr algn="ctr">
              <a:defRPr/>
            </a:pPr>
            <a:r>
              <a:rPr lang="it-IT" dirty="0"/>
              <a:t> </a:t>
            </a:r>
            <a:r>
              <a:rPr lang="it-IT" sz="1600" dirty="0"/>
              <a:t>per la gestione dei beni immobili e della logistica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23" name="Rettangolo arrotondato 22"/>
          <p:cNvSpPr/>
          <p:nvPr/>
        </p:nvSpPr>
        <p:spPr bwMode="auto">
          <a:xfrm>
            <a:off x="3478116" y="1520058"/>
            <a:ext cx="2186217" cy="113983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 anchorCtr="0"/>
          <a:lstStyle/>
          <a:p>
            <a:pPr algn="ctr">
              <a:defRPr/>
            </a:pPr>
            <a:r>
              <a:rPr lang="it-IT" sz="1400" b="1" dirty="0">
                <a:latin typeface="+mj-lt"/>
              </a:rPr>
              <a:t>Posizione organizzativa</a:t>
            </a:r>
          </a:p>
          <a:p>
            <a:pPr algn="ctr">
              <a:defRPr/>
            </a:pPr>
            <a:r>
              <a:rPr lang="it-IT" b="1" dirty="0">
                <a:latin typeface="+mj-lt"/>
              </a:rPr>
              <a:t>Gestione delle risorse ittiche</a:t>
            </a:r>
          </a:p>
        </p:txBody>
      </p:sp>
      <p:sp>
        <p:nvSpPr>
          <p:cNvPr id="24" name="Rettangolo arrotondato 23"/>
          <p:cNvSpPr/>
          <p:nvPr/>
        </p:nvSpPr>
        <p:spPr bwMode="auto">
          <a:xfrm>
            <a:off x="8355989" y="1506354"/>
            <a:ext cx="2181033" cy="116724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 anchorCtr="0"/>
          <a:lstStyle/>
          <a:p>
            <a:pPr algn="ctr"/>
            <a:r>
              <a:rPr lang="it-IT" sz="1400" b="1" dirty="0">
                <a:latin typeface="+mj-lt"/>
              </a:rPr>
              <a:t>Posizione organizzativa</a:t>
            </a:r>
          </a:p>
          <a:p>
            <a:pPr algn="ctr">
              <a:defRPr/>
            </a:pPr>
            <a:r>
              <a:rPr lang="it-IT" sz="1600" b="1" dirty="0">
                <a:latin typeface="+mj-lt"/>
              </a:rPr>
              <a:t>Amministrazione, affari generali, contenzioso</a:t>
            </a:r>
          </a:p>
        </p:txBody>
      </p:sp>
      <p:sp>
        <p:nvSpPr>
          <p:cNvPr id="17" name="Rettangolo arrotondato 16"/>
          <p:cNvSpPr/>
          <p:nvPr/>
        </p:nvSpPr>
        <p:spPr bwMode="auto">
          <a:xfrm>
            <a:off x="562617" y="3880656"/>
            <a:ext cx="1758578" cy="100182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 anchorCtr="0"/>
          <a:lstStyle/>
          <a:p>
            <a:pPr algn="ctr" eaLnBrk="1" hangingPunct="1">
              <a:defRPr/>
            </a:pPr>
            <a:endParaRPr lang="it-IT" dirty="0">
              <a:solidFill>
                <a:schemeClr val="tx1"/>
              </a:solidFill>
              <a:latin typeface="+mj-lt"/>
            </a:endParaRPr>
          </a:p>
          <a:p>
            <a:pPr algn="ctr" eaLnBrk="1" hangingPunct="1">
              <a:defRPr/>
            </a:pPr>
            <a:r>
              <a:rPr lang="it-IT" sz="1600" b="1" dirty="0">
                <a:solidFill>
                  <a:schemeClr val="tx1"/>
                </a:solidFill>
                <a:latin typeface="+mj-lt"/>
              </a:rPr>
              <a:t>Acquario di Ariis</a:t>
            </a:r>
          </a:p>
          <a:p>
            <a:pPr algn="ctr" eaLnBrk="1" hangingPunct="1">
              <a:defRPr/>
            </a:pPr>
            <a:endParaRPr lang="it-IT" dirty="0">
              <a:latin typeface="+mj-lt"/>
            </a:endParaRPr>
          </a:p>
        </p:txBody>
      </p:sp>
      <p:sp>
        <p:nvSpPr>
          <p:cNvPr id="54" name="Rettangolo arrotondato 11">
            <a:extLst>
              <a:ext uri="{FF2B5EF4-FFF2-40B4-BE49-F238E27FC236}">
                <a16:creationId xmlns:a16="http://schemas.microsoft.com/office/drawing/2014/main" id="{B7B92E85-C9D5-4746-A8F1-C7FAEE189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9315" y="5358361"/>
            <a:ext cx="2010605" cy="829272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36000" anchor="ctr" anchorCtr="0">
            <a:noAutofit/>
          </a:bodyPr>
          <a:lstStyle/>
          <a:p>
            <a:pPr algn="ctr"/>
            <a:r>
              <a:rPr lang="it-IT" sz="1600" b="1" dirty="0">
                <a:solidFill>
                  <a:schemeClr val="tx1"/>
                </a:solidFill>
                <a:latin typeface="+mj-lt"/>
              </a:rPr>
              <a:t>Personale CFR e dipendenti </a:t>
            </a:r>
            <a:r>
              <a:rPr lang="it-IT" sz="1600" b="1" dirty="0" smtClean="0">
                <a:solidFill>
                  <a:schemeClr val="tx1"/>
                </a:solidFill>
                <a:latin typeface="+mj-lt"/>
              </a:rPr>
              <a:t>regionali</a:t>
            </a:r>
          </a:p>
          <a:p>
            <a:pPr algn="ctr"/>
            <a:r>
              <a:rPr lang="it-IT" sz="1600" b="1" smtClean="0">
                <a:solidFill>
                  <a:schemeClr val="tx1"/>
                </a:solidFill>
                <a:latin typeface="+mj-lt"/>
              </a:rPr>
              <a:t>32+1 </a:t>
            </a:r>
            <a:r>
              <a:rPr lang="it-IT" sz="1600" b="1" smtClean="0">
                <a:solidFill>
                  <a:schemeClr val="tx1"/>
                </a:solidFill>
                <a:latin typeface="+mj-lt"/>
              </a:rPr>
              <a:t>interinale</a:t>
            </a:r>
            <a:endParaRPr lang="it-IT" sz="1600" b="1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17" name="Connettore a gomito 116">
            <a:extLst>
              <a:ext uri="{FF2B5EF4-FFF2-40B4-BE49-F238E27FC236}">
                <a16:creationId xmlns:a16="http://schemas.microsoft.com/office/drawing/2014/main" id="{4EB03A2A-B15B-4613-9C99-DBA6E6F13535}"/>
              </a:ext>
            </a:extLst>
          </p:cNvPr>
          <p:cNvCxnSpPr>
            <a:cxnSpLocks/>
            <a:stCxn id="7" idx="2"/>
            <a:endCxn id="23" idx="0"/>
          </p:cNvCxnSpPr>
          <p:nvPr/>
        </p:nvCxnSpPr>
        <p:spPr>
          <a:xfrm rot="5400000">
            <a:off x="4921743" y="750146"/>
            <a:ext cx="419394" cy="112043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a gomito 119">
            <a:extLst>
              <a:ext uri="{FF2B5EF4-FFF2-40B4-BE49-F238E27FC236}">
                <a16:creationId xmlns:a16="http://schemas.microsoft.com/office/drawing/2014/main" id="{79ADEC46-3025-41C3-86E6-995D2A06007A}"/>
              </a:ext>
            </a:extLst>
          </p:cNvPr>
          <p:cNvCxnSpPr>
            <a:cxnSpLocks/>
            <a:stCxn id="7" idx="2"/>
            <a:endCxn id="24" idx="0"/>
          </p:cNvCxnSpPr>
          <p:nvPr/>
        </p:nvCxnSpPr>
        <p:spPr>
          <a:xfrm rot="16200000" flipH="1">
            <a:off x="7366235" y="-573917"/>
            <a:ext cx="405690" cy="375485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a gomito 124">
            <a:extLst>
              <a:ext uri="{FF2B5EF4-FFF2-40B4-BE49-F238E27FC236}">
                <a16:creationId xmlns:a16="http://schemas.microsoft.com/office/drawing/2014/main" id="{8EF043A2-B9B0-467E-834B-A32C5FE69AED}"/>
              </a:ext>
            </a:extLst>
          </p:cNvPr>
          <p:cNvCxnSpPr>
            <a:cxnSpLocks/>
            <a:stCxn id="7" idx="2"/>
            <a:endCxn id="2" idx="0"/>
          </p:cNvCxnSpPr>
          <p:nvPr/>
        </p:nvCxnSpPr>
        <p:spPr>
          <a:xfrm rot="16200000" flipH="1">
            <a:off x="6141211" y="651108"/>
            <a:ext cx="419394" cy="131850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a gomito 129">
            <a:extLst>
              <a:ext uri="{FF2B5EF4-FFF2-40B4-BE49-F238E27FC236}">
                <a16:creationId xmlns:a16="http://schemas.microsoft.com/office/drawing/2014/main" id="{2B760994-D912-4395-8D46-CC85EBBFBAD8}"/>
              </a:ext>
            </a:extLst>
          </p:cNvPr>
          <p:cNvCxnSpPr>
            <a:cxnSpLocks/>
            <a:stCxn id="2" idx="2"/>
            <a:endCxn id="54" idx="0"/>
          </p:cNvCxnSpPr>
          <p:nvPr/>
        </p:nvCxnSpPr>
        <p:spPr>
          <a:xfrm rot="16200000" flipH="1">
            <a:off x="7480007" y="2203750"/>
            <a:ext cx="2684764" cy="3624457"/>
          </a:xfrm>
          <a:prstGeom prst="bentConnector3">
            <a:avLst>
              <a:gd name="adj1" fmla="val 1377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a gomito 139">
            <a:extLst>
              <a:ext uri="{FF2B5EF4-FFF2-40B4-BE49-F238E27FC236}">
                <a16:creationId xmlns:a16="http://schemas.microsoft.com/office/drawing/2014/main" id="{214F0B6E-216B-4D67-8F6D-A2A1B4574A14}"/>
              </a:ext>
            </a:extLst>
          </p:cNvPr>
          <p:cNvCxnSpPr>
            <a:cxnSpLocks/>
            <a:stCxn id="24" idx="3"/>
          </p:cNvCxnSpPr>
          <p:nvPr/>
        </p:nvCxnSpPr>
        <p:spPr>
          <a:xfrm>
            <a:off x="10537022" y="2089975"/>
            <a:ext cx="211334" cy="328354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ttore a gomito 142">
            <a:extLst>
              <a:ext uri="{FF2B5EF4-FFF2-40B4-BE49-F238E27FC236}">
                <a16:creationId xmlns:a16="http://schemas.microsoft.com/office/drawing/2014/main" id="{1F11136A-692F-45CF-B6D4-F0413F2EAFF0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7088655" y="742143"/>
            <a:ext cx="3754849" cy="460950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a gomito 145">
            <a:extLst>
              <a:ext uri="{FF2B5EF4-FFF2-40B4-BE49-F238E27FC236}">
                <a16:creationId xmlns:a16="http://schemas.microsoft.com/office/drawing/2014/main" id="{9FBEBEDB-8C7C-40A1-837A-16B87A228CC6}"/>
              </a:ext>
            </a:extLst>
          </p:cNvPr>
          <p:cNvCxnSpPr>
            <a:cxnSpLocks/>
            <a:stCxn id="23" idx="2"/>
            <a:endCxn id="8" idx="0"/>
          </p:cNvCxnSpPr>
          <p:nvPr/>
        </p:nvCxnSpPr>
        <p:spPr>
          <a:xfrm rot="16200000" flipH="1">
            <a:off x="5374007" y="1857110"/>
            <a:ext cx="735192" cy="234075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ttore a gomito 156">
            <a:extLst>
              <a:ext uri="{FF2B5EF4-FFF2-40B4-BE49-F238E27FC236}">
                <a16:creationId xmlns:a16="http://schemas.microsoft.com/office/drawing/2014/main" id="{38AE4F3E-B5E0-4710-B3B0-F468B12E7D9C}"/>
              </a:ext>
            </a:extLst>
          </p:cNvPr>
          <p:cNvCxnSpPr>
            <a:cxnSpLocks/>
            <a:stCxn id="23" idx="2"/>
            <a:endCxn id="9" idx="0"/>
          </p:cNvCxnSpPr>
          <p:nvPr/>
        </p:nvCxnSpPr>
        <p:spPr>
          <a:xfrm rot="5400000">
            <a:off x="4064955" y="2888816"/>
            <a:ext cx="735195" cy="27734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Rettangolo arrotondato 11">
            <a:extLst>
              <a:ext uri="{FF2B5EF4-FFF2-40B4-BE49-F238E27FC236}">
                <a16:creationId xmlns:a16="http://schemas.microsoft.com/office/drawing/2014/main" id="{8736CB9A-75EA-4B7D-AC8A-018507B7A09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2081" y="5358361"/>
            <a:ext cx="1917336" cy="876434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36000" anchor="ctr" anchorCtr="0">
            <a:noAutofit/>
          </a:bodyPr>
          <a:lstStyle/>
          <a:p>
            <a:pPr algn="ctr">
              <a:defRPr/>
            </a:pPr>
            <a:r>
              <a:rPr lang="it-IT" sz="1600" b="1" dirty="0">
                <a:solidFill>
                  <a:schemeClr val="tx1"/>
                </a:solidFill>
                <a:latin typeface="+mj-lt"/>
              </a:rPr>
              <a:t>Operatori ittici </a:t>
            </a:r>
            <a:r>
              <a:rPr lang="it-IT" sz="1600" b="1" dirty="0" smtClean="0">
                <a:solidFill>
                  <a:schemeClr val="tx1"/>
                </a:solidFill>
                <a:latin typeface="+mj-lt"/>
              </a:rPr>
              <a:t>volontari</a:t>
            </a:r>
          </a:p>
          <a:p>
            <a:pPr algn="ctr">
              <a:defRPr/>
            </a:pPr>
            <a:r>
              <a:rPr lang="it-IT" sz="1600" b="1" dirty="0" smtClean="0">
                <a:solidFill>
                  <a:schemeClr val="tx1"/>
                </a:solidFill>
                <a:latin typeface="+mj-lt"/>
              </a:rPr>
              <a:t>87</a:t>
            </a:r>
            <a:endParaRPr lang="it-IT" sz="2000" b="1" dirty="0">
              <a:latin typeface="+mj-lt"/>
            </a:endParaRPr>
          </a:p>
        </p:txBody>
      </p:sp>
      <p:sp>
        <p:nvSpPr>
          <p:cNvPr id="254" name="Rettangolo arrotondato 11">
            <a:extLst>
              <a:ext uri="{FF2B5EF4-FFF2-40B4-BE49-F238E27FC236}">
                <a16:creationId xmlns:a16="http://schemas.microsoft.com/office/drawing/2014/main" id="{5B34701B-76EC-403D-B427-9D5B3B0891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8522" y="5351645"/>
            <a:ext cx="1934761" cy="88315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36000" anchor="ctr" anchorCtr="0">
            <a:noAutofit/>
          </a:bodyPr>
          <a:lstStyle/>
          <a:p>
            <a:pPr algn="ctr"/>
            <a:r>
              <a:rPr lang="it-IT" sz="1600" b="1" dirty="0">
                <a:solidFill>
                  <a:schemeClr val="tx1"/>
                </a:solidFill>
                <a:latin typeface="+mj-lt"/>
              </a:rPr>
              <a:t>G</a:t>
            </a:r>
            <a:r>
              <a:rPr lang="it-IT" sz="1600" b="1" dirty="0" smtClean="0">
                <a:solidFill>
                  <a:schemeClr val="tx1"/>
                </a:solidFill>
                <a:latin typeface="+mj-lt"/>
              </a:rPr>
              <a:t>uardie </a:t>
            </a:r>
            <a:r>
              <a:rPr lang="it-IT" sz="1600" b="1" dirty="0">
                <a:solidFill>
                  <a:schemeClr val="tx1"/>
                </a:solidFill>
                <a:latin typeface="+mj-lt"/>
              </a:rPr>
              <a:t>giurate </a:t>
            </a:r>
            <a:r>
              <a:rPr lang="it-IT" sz="1600" b="1" dirty="0" smtClean="0">
                <a:solidFill>
                  <a:schemeClr val="tx1"/>
                </a:solidFill>
                <a:latin typeface="+mj-lt"/>
              </a:rPr>
              <a:t>volontarie</a:t>
            </a:r>
          </a:p>
          <a:p>
            <a:pPr algn="ctr"/>
            <a:r>
              <a:rPr lang="it-IT" sz="1600" b="1" smtClean="0">
                <a:solidFill>
                  <a:schemeClr val="tx1"/>
                </a:solidFill>
                <a:latin typeface="+mj-lt"/>
              </a:rPr>
              <a:t>85</a:t>
            </a:r>
            <a:endParaRPr lang="it-IT" sz="1600" b="1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59" name="Rettangolo arrotondato 11">
            <a:extLst>
              <a:ext uri="{FF2B5EF4-FFF2-40B4-BE49-F238E27FC236}">
                <a16:creationId xmlns:a16="http://schemas.microsoft.com/office/drawing/2014/main" id="{6B6FE558-2D60-4DDC-A998-288B4F64B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0841" y="5361038"/>
            <a:ext cx="1934761" cy="876434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36000" anchor="ctr" anchorCtr="0">
            <a:noAutofit/>
          </a:bodyPr>
          <a:lstStyle/>
          <a:p>
            <a:pPr algn="ctr"/>
            <a:r>
              <a:rPr lang="it-IT" sz="1600" b="1" dirty="0">
                <a:solidFill>
                  <a:schemeClr val="tx1"/>
                </a:solidFill>
                <a:latin typeface="+mj-lt"/>
              </a:rPr>
              <a:t>Addetti agli </a:t>
            </a:r>
            <a:r>
              <a:rPr lang="it-IT" sz="1600" b="1" dirty="0" smtClean="0">
                <a:solidFill>
                  <a:schemeClr val="tx1"/>
                </a:solidFill>
                <a:latin typeface="+mj-lt"/>
              </a:rPr>
              <a:t>impianti:</a:t>
            </a:r>
          </a:p>
          <a:p>
            <a:pPr algn="ctr"/>
            <a:r>
              <a:rPr lang="it-IT" sz="1600" b="1" dirty="0" smtClean="0">
                <a:solidFill>
                  <a:schemeClr val="tx1"/>
                </a:solidFill>
                <a:latin typeface="+mj-lt"/>
              </a:rPr>
              <a:t>13 OTI +2 OTD</a:t>
            </a:r>
            <a:endParaRPr lang="it-IT" sz="1600" b="1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284" name="Connettore a gomito 283">
            <a:extLst>
              <a:ext uri="{FF2B5EF4-FFF2-40B4-BE49-F238E27FC236}">
                <a16:creationId xmlns:a16="http://schemas.microsoft.com/office/drawing/2014/main" id="{03532FA2-646E-4A16-96C7-24670AE11E38}"/>
              </a:ext>
            </a:extLst>
          </p:cNvPr>
          <p:cNvCxnSpPr>
            <a:cxnSpLocks/>
          </p:cNvCxnSpPr>
          <p:nvPr/>
        </p:nvCxnSpPr>
        <p:spPr>
          <a:xfrm rot="10800000" flipV="1">
            <a:off x="2312652" y="742143"/>
            <a:ext cx="2352153" cy="3605554"/>
          </a:xfrm>
          <a:prstGeom prst="bentConnector3">
            <a:avLst>
              <a:gd name="adj1" fmla="val 8820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Connettore a gomito 288">
            <a:extLst>
              <a:ext uri="{FF2B5EF4-FFF2-40B4-BE49-F238E27FC236}">
                <a16:creationId xmlns:a16="http://schemas.microsoft.com/office/drawing/2014/main" id="{2A7B0405-E94A-4351-8DFF-AAF316F31672}"/>
              </a:ext>
            </a:extLst>
          </p:cNvPr>
          <p:cNvCxnSpPr>
            <a:cxnSpLocks/>
          </p:cNvCxnSpPr>
          <p:nvPr/>
        </p:nvCxnSpPr>
        <p:spPr>
          <a:xfrm rot="10800000" flipV="1">
            <a:off x="2359267" y="746463"/>
            <a:ext cx="2305538" cy="790638"/>
          </a:xfrm>
          <a:prstGeom prst="bentConnector3">
            <a:avLst>
              <a:gd name="adj1" fmla="val 9021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Connettore 2 347">
            <a:extLst>
              <a:ext uri="{FF2B5EF4-FFF2-40B4-BE49-F238E27FC236}">
                <a16:creationId xmlns:a16="http://schemas.microsoft.com/office/drawing/2014/main" id="{DAD2EB2A-C829-45CE-883A-EF4E64FA7715}"/>
              </a:ext>
            </a:extLst>
          </p:cNvPr>
          <p:cNvCxnSpPr>
            <a:cxnSpLocks/>
            <a:stCxn id="253" idx="3"/>
            <a:endCxn id="259" idx="1"/>
          </p:cNvCxnSpPr>
          <p:nvPr/>
        </p:nvCxnSpPr>
        <p:spPr>
          <a:xfrm>
            <a:off x="2469417" y="5796578"/>
            <a:ext cx="1351424" cy="267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Connettore a gomito 357">
            <a:extLst>
              <a:ext uri="{FF2B5EF4-FFF2-40B4-BE49-F238E27FC236}">
                <a16:creationId xmlns:a16="http://schemas.microsoft.com/office/drawing/2014/main" id="{CFE2CFA8-23F6-48B8-8D7C-E794356063E3}"/>
              </a:ext>
            </a:extLst>
          </p:cNvPr>
          <p:cNvCxnSpPr>
            <a:cxnSpLocks/>
            <a:stCxn id="23" idx="1"/>
          </p:cNvCxnSpPr>
          <p:nvPr/>
        </p:nvCxnSpPr>
        <p:spPr>
          <a:xfrm rot="10800000" flipV="1">
            <a:off x="3180848" y="2089975"/>
            <a:ext cx="297268" cy="370324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Connettore 2 403">
            <a:extLst>
              <a:ext uri="{FF2B5EF4-FFF2-40B4-BE49-F238E27FC236}">
                <a16:creationId xmlns:a16="http://schemas.microsoft.com/office/drawing/2014/main" id="{CF94759C-101F-44E2-AEFA-DE55430B6C97}"/>
              </a:ext>
            </a:extLst>
          </p:cNvPr>
          <p:cNvCxnSpPr>
            <a:cxnSpLocks/>
            <a:stCxn id="8" idx="2"/>
            <a:endCxn id="254" idx="0"/>
          </p:cNvCxnSpPr>
          <p:nvPr/>
        </p:nvCxnSpPr>
        <p:spPr>
          <a:xfrm flipH="1">
            <a:off x="6905903" y="4413308"/>
            <a:ext cx="6078" cy="9383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a gomito 288">
            <a:extLst>
              <a:ext uri="{FF2B5EF4-FFF2-40B4-BE49-F238E27FC236}">
                <a16:creationId xmlns:a16="http://schemas.microsoft.com/office/drawing/2014/main" id="{2A7B0405-E94A-4351-8DFF-AAF316F31672}"/>
              </a:ext>
            </a:extLst>
          </p:cNvPr>
          <p:cNvCxnSpPr>
            <a:cxnSpLocks/>
          </p:cNvCxnSpPr>
          <p:nvPr/>
        </p:nvCxnSpPr>
        <p:spPr>
          <a:xfrm>
            <a:off x="2334549" y="4530248"/>
            <a:ext cx="1486292" cy="1085422"/>
          </a:xfrm>
          <a:prstGeom prst="bentConnector3">
            <a:avLst>
              <a:gd name="adj1" fmla="val 3819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tangolo arrotondato 17"/>
          <p:cNvSpPr>
            <a:spLocks noChangeArrowheads="1"/>
          </p:cNvSpPr>
          <p:nvPr/>
        </p:nvSpPr>
        <p:spPr bwMode="auto">
          <a:xfrm>
            <a:off x="4294655" y="383621"/>
            <a:ext cx="2794000" cy="717043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 anchorCtr="0"/>
          <a:lstStyle/>
          <a:p>
            <a:pPr algn="ctr">
              <a:lnSpc>
                <a:spcPts val="1800"/>
              </a:lnSpc>
              <a:defRPr/>
            </a:pPr>
            <a:r>
              <a:rPr lang="it-IT" b="1" dirty="0">
                <a:solidFill>
                  <a:schemeClr val="bg1"/>
                </a:solidFill>
                <a:latin typeface="+mj-lt"/>
              </a:rPr>
              <a:t>Direttore generale</a:t>
            </a:r>
          </a:p>
        </p:txBody>
      </p:sp>
      <p:cxnSp>
        <p:nvCxnSpPr>
          <p:cNvPr id="88" name="Connettore a gomito 145">
            <a:extLst>
              <a:ext uri="{FF2B5EF4-FFF2-40B4-BE49-F238E27FC236}">
                <a16:creationId xmlns:a16="http://schemas.microsoft.com/office/drawing/2014/main" id="{9FBEBEDB-8C7C-40A1-837A-16B87A228CC6}"/>
              </a:ext>
            </a:extLst>
          </p:cNvPr>
          <p:cNvCxnSpPr>
            <a:cxnSpLocks/>
          </p:cNvCxnSpPr>
          <p:nvPr/>
        </p:nvCxnSpPr>
        <p:spPr>
          <a:xfrm rot="16200000" flipH="1">
            <a:off x="9444734" y="4518796"/>
            <a:ext cx="1008000" cy="684000"/>
          </a:xfrm>
          <a:prstGeom prst="bentConnector3">
            <a:avLst>
              <a:gd name="adj1" fmla="val 4019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a gomito 145">
            <a:extLst>
              <a:ext uri="{FF2B5EF4-FFF2-40B4-BE49-F238E27FC236}">
                <a16:creationId xmlns:a16="http://schemas.microsoft.com/office/drawing/2014/main" id="{9FBEBEDB-8C7C-40A1-837A-16B87A228CC6}"/>
              </a:ext>
            </a:extLst>
          </p:cNvPr>
          <p:cNvCxnSpPr>
            <a:cxnSpLocks/>
          </p:cNvCxnSpPr>
          <p:nvPr/>
        </p:nvCxnSpPr>
        <p:spPr>
          <a:xfrm rot="16200000" flipH="1">
            <a:off x="8110495" y="3195516"/>
            <a:ext cx="972000" cy="3384000"/>
          </a:xfrm>
          <a:prstGeom prst="bentConnector3">
            <a:avLst>
              <a:gd name="adj1" fmla="val 3733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a gomito 145">
            <a:extLst>
              <a:ext uri="{FF2B5EF4-FFF2-40B4-BE49-F238E27FC236}">
                <a16:creationId xmlns:a16="http://schemas.microsoft.com/office/drawing/2014/main" id="{9FBEBEDB-8C7C-40A1-837A-16B87A228CC6}"/>
              </a:ext>
            </a:extLst>
          </p:cNvPr>
          <p:cNvCxnSpPr>
            <a:cxnSpLocks/>
          </p:cNvCxnSpPr>
          <p:nvPr/>
        </p:nvCxnSpPr>
        <p:spPr>
          <a:xfrm rot="16200000" flipH="1">
            <a:off x="6826654" y="1913335"/>
            <a:ext cx="972000" cy="5940000"/>
          </a:xfrm>
          <a:prstGeom prst="bentConnector3">
            <a:avLst>
              <a:gd name="adj1" fmla="val 3733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tangolo arrotondato 17"/>
          <p:cNvSpPr/>
          <p:nvPr/>
        </p:nvSpPr>
        <p:spPr bwMode="auto">
          <a:xfrm>
            <a:off x="8419341" y="3393825"/>
            <a:ext cx="2117681" cy="10182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it-IT" sz="1400" b="1" dirty="0"/>
              <a:t>Struttura stabile</a:t>
            </a:r>
          </a:p>
          <a:p>
            <a:pPr algn="ctr" eaLnBrk="1" hangingPunct="1">
              <a:defRPr/>
            </a:pPr>
            <a:r>
              <a:rPr lang="it-IT" sz="1600" dirty="0"/>
              <a:t>Supporto alla gestione di sistema</a:t>
            </a:r>
          </a:p>
        </p:txBody>
      </p:sp>
      <p:cxnSp>
        <p:nvCxnSpPr>
          <p:cNvPr id="35" name="Connettore a gomito 357">
            <a:extLst>
              <a:ext uri="{FF2B5EF4-FFF2-40B4-BE49-F238E27FC236}">
                <a16:creationId xmlns:a16="http://schemas.microsoft.com/office/drawing/2014/main" id="{CFE2CFA8-23F6-48B8-8D7C-E794356063E3}"/>
              </a:ext>
            </a:extLst>
          </p:cNvPr>
          <p:cNvCxnSpPr>
            <a:cxnSpLocks/>
          </p:cNvCxnSpPr>
          <p:nvPr/>
        </p:nvCxnSpPr>
        <p:spPr>
          <a:xfrm rot="10800000" flipH="1" flipV="1">
            <a:off x="10852991" y="739783"/>
            <a:ext cx="297268" cy="30960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 flipH="1">
            <a:off x="10527380" y="3841734"/>
            <a:ext cx="632115" cy="92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93269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81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Patti Tamara</dc:creator>
  <cp:lastModifiedBy>Busolin Anna</cp:lastModifiedBy>
  <cp:revision>26</cp:revision>
  <dcterms:created xsi:type="dcterms:W3CDTF">2020-11-03T08:30:57Z</dcterms:created>
  <dcterms:modified xsi:type="dcterms:W3CDTF">2023-12-01T08:59:34Z</dcterms:modified>
</cp:coreProperties>
</file>